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2.xml" ContentType="application/vnd.openxmlformats-officedocument.presentationml.notesSlide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3"/>
  </p:notesMasterIdLst>
  <p:sldIdLst>
    <p:sldId id="256" r:id="rId2"/>
    <p:sldId id="257" r:id="rId3"/>
    <p:sldId id="266" r:id="rId4"/>
    <p:sldId id="258" r:id="rId5"/>
    <p:sldId id="260" r:id="rId6"/>
    <p:sldId id="261" r:id="rId7"/>
    <p:sldId id="268" r:id="rId8"/>
    <p:sldId id="267" r:id="rId9"/>
    <p:sldId id="279" r:id="rId10"/>
    <p:sldId id="270" r:id="rId11"/>
    <p:sldId id="275" r:id="rId12"/>
    <p:sldId id="276" r:id="rId13"/>
    <p:sldId id="277" r:id="rId14"/>
    <p:sldId id="278" r:id="rId15"/>
    <p:sldId id="272" r:id="rId16"/>
    <p:sldId id="280" r:id="rId17"/>
    <p:sldId id="282" r:id="rId18"/>
    <p:sldId id="281" r:id="rId19"/>
    <p:sldId id="283" r:id="rId20"/>
    <p:sldId id="284" r:id="rId21"/>
    <p:sldId id="273" r:id="rId22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2" d="100"/>
          <a:sy n="102" d="100"/>
        </p:scale>
        <p:origin x="826" y="9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ustomXml" Target="../customXml/item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customXml" Target="../customXml/item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Relationship Id="rId30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72b3b3f9f0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72b3b3f9f0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72b3b3f9f0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72b3b3f9f0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72b3b3f9f0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72b3b3f9f0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72b3b3f9f0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72b3b3f9f0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9" name="Google Shape;99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38" name="Google Shape;138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71" name="Google Shape;171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77" name="Google Shape;177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Title and Content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54"/>
          <p:cNvSpPr txBox="1">
            <a:spLocks noGrp="1"/>
          </p:cNvSpPr>
          <p:nvPr>
            <p:ph type="title"/>
          </p:nvPr>
        </p:nvSpPr>
        <p:spPr>
          <a:xfrm>
            <a:off x="822960" y="214953"/>
            <a:ext cx="7543800" cy="1088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54"/>
          <p:cNvSpPr txBox="1">
            <a:spLocks noGrp="1"/>
          </p:cNvSpPr>
          <p:nvPr>
            <p:ph type="body" idx="1"/>
          </p:nvPr>
        </p:nvSpPr>
        <p:spPr>
          <a:xfrm>
            <a:off x="822960" y="1384301"/>
            <a:ext cx="7543800" cy="3017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t" anchorCtr="0">
            <a:normAutofit/>
          </a:bodyPr>
          <a:lstStyle>
            <a:lvl1pPr marL="342900" lvl="0" indent="-257175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800"/>
              <a:buChar char=" "/>
              <a:defRPr/>
            </a:lvl1pPr>
            <a:lvl2pPr marL="685800" lvl="1" indent="-257175" algn="l">
              <a:lnSpc>
                <a:spcPct val="90000"/>
              </a:lnSpc>
              <a:spcBef>
                <a:spcPts val="150"/>
              </a:spcBef>
              <a:spcAft>
                <a:spcPts val="0"/>
              </a:spcAft>
              <a:buSzPts val="1800"/>
              <a:buChar char="◦"/>
              <a:defRPr/>
            </a:lvl2pPr>
            <a:lvl3pPr marL="1028700" lvl="2" indent="-257175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3pPr>
            <a:lvl4pPr marL="1371600" lvl="3" indent="-257175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4pPr>
            <a:lvl5pPr marL="1714500" lvl="4" indent="-257175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5pPr>
            <a:lvl6pPr marL="2057400" lvl="5" indent="-257175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6pPr>
            <a:lvl7pPr marL="2400300" lvl="6" indent="-257175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7pPr>
            <a:lvl8pPr marL="2743200" lvl="7" indent="-257175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8pPr>
            <a:lvl9pPr marL="3086100" lvl="8" indent="-257175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17" name="Google Shape;17;p54"/>
          <p:cNvSpPr txBox="1">
            <a:spLocks noGrp="1"/>
          </p:cNvSpPr>
          <p:nvPr>
            <p:ph type="dt" idx="10"/>
          </p:nvPr>
        </p:nvSpPr>
        <p:spPr>
          <a:xfrm>
            <a:off x="822961" y="4844839"/>
            <a:ext cx="1854203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54"/>
          <p:cNvSpPr txBox="1">
            <a:spLocks noGrp="1"/>
          </p:cNvSpPr>
          <p:nvPr>
            <p:ph type="ftr" idx="11"/>
          </p:nvPr>
        </p:nvSpPr>
        <p:spPr>
          <a:xfrm>
            <a:off x="2764639" y="4844839"/>
            <a:ext cx="3617103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54"/>
          <p:cNvSpPr txBox="1">
            <a:spLocks noGrp="1"/>
          </p:cNvSpPr>
          <p:nvPr>
            <p:ph type="sldNum" idx="12"/>
          </p:nvPr>
        </p:nvSpPr>
        <p:spPr>
          <a:xfrm>
            <a:off x="7425344" y="4844839"/>
            <a:ext cx="98401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60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0" y="405850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Autoencoder</a:t>
            </a:r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1377725"/>
            <a:ext cx="8520600" cy="348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" sz="2400" dirty="0">
                <a:solidFill>
                  <a:schemeClr val="dk1"/>
                </a:solidFill>
              </a:rPr>
              <a:t>An </a:t>
            </a:r>
            <a:r>
              <a:rPr lang="en" sz="2400" b="1" dirty="0">
                <a:solidFill>
                  <a:schemeClr val="dk1"/>
                </a:solidFill>
              </a:rPr>
              <a:t>autoencoder</a:t>
            </a:r>
            <a:r>
              <a:rPr lang="en" sz="2400" dirty="0">
                <a:solidFill>
                  <a:schemeClr val="dk1"/>
                </a:solidFill>
              </a:rPr>
              <a:t> is a type of artificial neural network used    to learn efficient data codings in an unsupervised manner.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</a:pPr>
            <a:endParaRPr lang="en" sz="2400" dirty="0">
              <a:solidFill>
                <a:schemeClr val="dk1"/>
              </a:solidFill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" sz="2400" dirty="0">
                <a:solidFill>
                  <a:schemeClr val="dk1"/>
                </a:solidFill>
              </a:rPr>
              <a:t>The aim of an </a:t>
            </a:r>
            <a:r>
              <a:rPr lang="en" sz="2400" b="1" dirty="0">
                <a:solidFill>
                  <a:schemeClr val="dk1"/>
                </a:solidFill>
              </a:rPr>
              <a:t>autoencoder</a:t>
            </a:r>
            <a:r>
              <a:rPr lang="en" sz="2400" dirty="0">
                <a:solidFill>
                  <a:schemeClr val="dk1"/>
                </a:solidFill>
              </a:rPr>
              <a:t> is to learn a representation (encoding) for a set of data, typically for dimensionality reduction, by training the network to ignore signal “noise”.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</a:pPr>
            <a:endParaRPr lang="en" sz="2400" dirty="0">
              <a:solidFill>
                <a:schemeClr val="dk1"/>
              </a:solidFill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" sz="2400" dirty="0">
                <a:solidFill>
                  <a:schemeClr val="dk1"/>
                </a:solidFill>
              </a:rPr>
              <a:t>As like principal component analysis (PCA) but there are differences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9"/>
          <p:cNvSpPr txBox="1">
            <a:spLocks noGrp="1"/>
          </p:cNvSpPr>
          <p:nvPr>
            <p:ph type="title"/>
          </p:nvPr>
        </p:nvSpPr>
        <p:spPr>
          <a:xfrm>
            <a:off x="597150" y="213267"/>
            <a:ext cx="7543800" cy="412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b" anchorCtr="0">
            <a:normAutofit fontScale="90000"/>
          </a:bodyPr>
          <a:lstStyle/>
          <a:p>
            <a:r>
              <a:rPr lang="en-US" dirty="0"/>
              <a:t> </a:t>
            </a:r>
            <a:r>
              <a:rPr lang="en-US" b="1" dirty="0"/>
              <a:t>Deep Autoencoder</a:t>
            </a:r>
            <a:endParaRPr/>
          </a:p>
        </p:txBody>
      </p:sp>
      <p:pic>
        <p:nvPicPr>
          <p:cNvPr id="141" name="Google Shape;141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33109" y="712069"/>
            <a:ext cx="5471888" cy="37193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214953"/>
            <a:ext cx="7543800" cy="573323"/>
          </a:xfrm>
        </p:spPr>
        <p:txBody>
          <a:bodyPr>
            <a:normAutofit/>
          </a:bodyPr>
          <a:lstStyle/>
          <a:p>
            <a:pPr algn="ctr"/>
            <a:r>
              <a:rPr lang="en-US" sz="3200" u="sng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Varational autoencoder</a:t>
            </a:r>
            <a:endParaRPr lang="en-IN" sz="3200" u="sng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114097"/>
            <a:ext cx="7543800" cy="3287724"/>
          </a:xfrm>
        </p:spPr>
        <p:txBody>
          <a:bodyPr>
            <a:normAutofit/>
          </a:bodyPr>
          <a:lstStyle/>
          <a:p>
            <a:pPr algn="just">
              <a:buFont typeface="Wingdings" pitchFamily="2" charset="2"/>
              <a:buChar char="Ø"/>
            </a:pPr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Variational Autoencoders (VAEs) are a type of deep learning model that can be used for unsupervised learning tasks such as image generation, data compression, and anomaly detection. </a:t>
            </a:r>
          </a:p>
          <a:p>
            <a:pPr algn="just">
              <a:buFont typeface="Wingdings" pitchFamily="2" charset="2"/>
              <a:buChar char="Ø"/>
            </a:pPr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VAEs are particularly useful because they allow for the generation of new data that is similar to the training data, while also learning a lower-dimensional representation of the data that captures its underlying structure.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Advantages of VAEs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buFont typeface="Wingdings" pitchFamily="2" charset="2"/>
              <a:buChar char="Ø"/>
            </a:pPr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VAEs is their ability to generate new data that is similar to the training data. </a:t>
            </a:r>
          </a:p>
          <a:p>
            <a:pPr algn="just">
              <a:buFont typeface="Wingdings" pitchFamily="2" charset="2"/>
              <a:buChar char="Ø"/>
            </a:pPr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VAEs is their ability to learn a lower-dimensional representation of the data. </a:t>
            </a:r>
            <a:endParaRPr lang="en-IN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214953"/>
            <a:ext cx="7543800" cy="646895"/>
          </a:xfrm>
        </p:spPr>
        <p:txBody>
          <a:bodyPr/>
          <a:lstStyle/>
          <a:p>
            <a:r>
              <a:rPr lang="en-US" dirty="0"/>
              <a:t>Theory of varational autoencoder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998484"/>
            <a:ext cx="7543800" cy="3520964"/>
          </a:xfrm>
        </p:spPr>
        <p:txBody>
          <a:bodyPr>
            <a:noAutofit/>
          </a:bodyPr>
          <a:lstStyle/>
          <a:p>
            <a:pPr algn="just">
              <a:buFont typeface="Wingdings" pitchFamily="2" charset="2"/>
              <a:buChar char="Ø"/>
            </a:pPr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The basic structure of a VAE consists of an encoder and a decoder network. The encoder network maps the input data into a lower-dimensional latent space, while the decoder network maps the latent representation back to the original data space.</a:t>
            </a:r>
          </a:p>
          <a:p>
            <a:pPr algn="just">
              <a:buFont typeface="Wingdings" pitchFamily="2" charset="2"/>
              <a:buChar char="Ø"/>
            </a:pPr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 The encoder and decoder networks are typically neural networks, and they are trained jointly to minimize a loss function that measures the difference between the original input data and the reconstructed data.</a:t>
            </a:r>
          </a:p>
          <a:p>
            <a:pPr algn="just">
              <a:buFont typeface="Wingdings" pitchFamily="2" charset="2"/>
              <a:buChar char="Ø"/>
            </a:pPr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VAE also includes a probabilistic model that describes the distribution of the latent variables. (Gaussian distribution with mean and variance)</a:t>
            </a:r>
          </a:p>
          <a:p>
            <a:pPr algn="just">
              <a:buNone/>
            </a:pPr>
            <a:endParaRPr lang="en-IN" sz="20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214953"/>
            <a:ext cx="7543800" cy="636385"/>
          </a:xfrm>
        </p:spPr>
        <p:txBody>
          <a:bodyPr/>
          <a:lstStyle/>
          <a:p>
            <a:pPr algn="ctr"/>
            <a:r>
              <a:rPr lang="en-US" u="sng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Mathematics involved in VAEs </a:t>
            </a:r>
            <a:endParaRPr lang="en-IN" u="sng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3" descr="VAE_Basic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786" y="1135117"/>
            <a:ext cx="7020911" cy="3079531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5"/>
          <p:cNvSpPr txBox="1">
            <a:spLocks noGrp="1"/>
          </p:cNvSpPr>
          <p:nvPr>
            <p:ph type="title"/>
          </p:nvPr>
        </p:nvSpPr>
        <p:spPr>
          <a:xfrm>
            <a:off x="822960" y="214953"/>
            <a:ext cx="7543800" cy="1088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b" anchorCtr="0">
            <a:normAutofit/>
          </a:bodyPr>
          <a:lstStyle/>
          <a:p>
            <a:r>
              <a:rPr lang="en-US" dirty="0"/>
              <a:t> </a:t>
            </a:r>
            <a:r>
              <a:rPr lang="en-US" b="1" dirty="0"/>
              <a:t>Variational Autoencoder</a:t>
            </a:r>
            <a:endParaRPr/>
          </a:p>
        </p:txBody>
      </p:sp>
      <p:pic>
        <p:nvPicPr>
          <p:cNvPr id="174" name="Google Shape;174;p35" descr="https://miro.medium.com/max/1726/1*dCy4DDqnP60gxrccMvxGTQ.jpeg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900247" y="1418988"/>
            <a:ext cx="6469778" cy="30170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F9AE030-0FE5-7C78-4125-F94A651C70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08" t="27978" r="3526" b="10382"/>
          <a:stretch/>
        </p:blipFill>
        <p:spPr>
          <a:xfrm>
            <a:off x="262329" y="652072"/>
            <a:ext cx="8409480" cy="3170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3666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45F1158-4C33-7C6B-0A2D-6632EC091F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525" t="23169" r="6147" b="15920"/>
          <a:stretch/>
        </p:blipFill>
        <p:spPr>
          <a:xfrm>
            <a:off x="577124" y="1875644"/>
            <a:ext cx="7802380" cy="31329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7A7E15-3630-A67A-2C62-B461E1B4F2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475" t="45028" r="5410" b="3971"/>
          <a:stretch/>
        </p:blipFill>
        <p:spPr>
          <a:xfrm>
            <a:off x="202370" y="52469"/>
            <a:ext cx="8514409" cy="2530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3124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6D1299E-DE2D-F8DC-587C-3B2FE82B43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83" t="16029" r="2542" b="2951"/>
          <a:stretch/>
        </p:blipFill>
        <p:spPr>
          <a:xfrm>
            <a:off x="547140" y="824458"/>
            <a:ext cx="8364511" cy="4167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2521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5AD6D0A-C83A-1200-535E-8D745B5C7D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10" t="13698" r="9016" b="49289"/>
          <a:stretch/>
        </p:blipFill>
        <p:spPr>
          <a:xfrm>
            <a:off x="494674" y="704538"/>
            <a:ext cx="7824867" cy="1903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4061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ctrTitle"/>
          </p:nvPr>
        </p:nvSpPr>
        <p:spPr>
          <a:xfrm>
            <a:off x="311700" y="0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Autoencoder</a:t>
            </a:r>
            <a:endParaRPr/>
          </a:p>
        </p:txBody>
      </p:sp>
      <p:pic>
        <p:nvPicPr>
          <p:cNvPr id="61" name="Google Shape;6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9275" y="868375"/>
            <a:ext cx="5394399" cy="3798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D065864-089C-3030-1308-E02821015C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672" t="14281" r="4509" b="6740"/>
          <a:stretch/>
        </p:blipFill>
        <p:spPr>
          <a:xfrm>
            <a:off x="592115" y="127423"/>
            <a:ext cx="7847350" cy="4062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5626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6"/>
          <p:cNvSpPr txBox="1">
            <a:spLocks noGrp="1"/>
          </p:cNvSpPr>
          <p:nvPr>
            <p:ph type="title"/>
          </p:nvPr>
        </p:nvSpPr>
        <p:spPr>
          <a:xfrm>
            <a:off x="822960" y="214953"/>
            <a:ext cx="7543800" cy="1088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b" anchorCtr="0">
            <a:normAutofit/>
          </a:bodyPr>
          <a:lstStyle/>
          <a:p>
            <a:r>
              <a:rPr lang="en-US" dirty="0"/>
              <a:t>AE Applications</a:t>
            </a:r>
            <a:endParaRPr/>
          </a:p>
        </p:txBody>
      </p:sp>
      <p:sp>
        <p:nvSpPr>
          <p:cNvPr id="180" name="Google Shape;180;p36"/>
          <p:cNvSpPr txBox="1">
            <a:spLocks noGrp="1"/>
          </p:cNvSpPr>
          <p:nvPr>
            <p:ph type="body" idx="1"/>
          </p:nvPr>
        </p:nvSpPr>
        <p:spPr>
          <a:xfrm>
            <a:off x="822960" y="1384301"/>
            <a:ext cx="7543800" cy="3017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t" anchorCtr="0">
            <a:normAutofit/>
          </a:bodyPr>
          <a:lstStyle/>
          <a:p>
            <a:pPr indent="-342900">
              <a:spcBef>
                <a:spcPts val="0"/>
              </a:spcBef>
              <a:buSzPts val="2000"/>
              <a:buFont typeface="Calibri"/>
              <a:buAutoNum type="arabicPeriod"/>
            </a:pPr>
            <a:r>
              <a:rPr lang="en-US" dirty="0"/>
              <a:t>Dimensionality Reduction</a:t>
            </a:r>
            <a:endParaRPr/>
          </a:p>
          <a:p>
            <a:pPr indent="-342900">
              <a:spcBef>
                <a:spcPts val="1050"/>
              </a:spcBef>
              <a:buSzPts val="2000"/>
              <a:buFont typeface="Calibri"/>
              <a:buAutoNum type="arabicPeriod"/>
            </a:pPr>
            <a:r>
              <a:rPr lang="en-US" dirty="0"/>
              <a:t>Image Compression</a:t>
            </a:r>
            <a:endParaRPr/>
          </a:p>
          <a:p>
            <a:pPr indent="-342900">
              <a:spcBef>
                <a:spcPts val="1050"/>
              </a:spcBef>
              <a:buSzPts val="2000"/>
              <a:buFont typeface="Calibri"/>
              <a:buAutoNum type="arabicPeriod"/>
            </a:pPr>
            <a:r>
              <a:rPr lang="en-US" dirty="0"/>
              <a:t>Image Denoising</a:t>
            </a:r>
            <a:endParaRPr/>
          </a:p>
          <a:p>
            <a:pPr indent="-342900">
              <a:spcBef>
                <a:spcPts val="1050"/>
              </a:spcBef>
              <a:buSzPts val="2000"/>
              <a:buFont typeface="Calibri"/>
              <a:buAutoNum type="arabicPeriod"/>
            </a:pPr>
            <a:r>
              <a:rPr lang="en-US" dirty="0"/>
              <a:t>Feature Extraction</a:t>
            </a:r>
            <a:endParaRPr/>
          </a:p>
          <a:p>
            <a:pPr indent="-342900">
              <a:spcBef>
                <a:spcPts val="1050"/>
              </a:spcBef>
              <a:buSzPts val="2000"/>
              <a:buFont typeface="Calibri"/>
              <a:buAutoNum type="arabicPeriod"/>
            </a:pPr>
            <a:r>
              <a:rPr lang="en-US" dirty="0"/>
              <a:t>Image generation</a:t>
            </a:r>
            <a:endParaRPr/>
          </a:p>
          <a:p>
            <a:pPr indent="-342900">
              <a:spcBef>
                <a:spcPts val="1050"/>
              </a:spcBef>
              <a:buSzPts val="2000"/>
              <a:buFont typeface="Calibri"/>
              <a:buAutoNum type="arabicPeriod"/>
            </a:pPr>
            <a:r>
              <a:rPr lang="en-US" dirty="0"/>
              <a:t>Sequence to sequence prediction</a:t>
            </a:r>
            <a:endParaRPr/>
          </a:p>
          <a:p>
            <a:pPr indent="-342900">
              <a:spcBef>
                <a:spcPts val="1050"/>
              </a:spcBef>
              <a:buSzPts val="2000"/>
              <a:buFont typeface="Calibri"/>
              <a:buAutoNum type="arabicPeriod"/>
            </a:pPr>
            <a:r>
              <a:rPr lang="en-US" dirty="0"/>
              <a:t>Recommendation system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Cont…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en-US" dirty="0"/>
              <a:t>Encoding :- Used for transfer data from left to right, reduce the dimension of input and save data in hidden layers.</a:t>
            </a:r>
          </a:p>
          <a:p>
            <a:pPr>
              <a:buNone/>
            </a:pPr>
            <a:endParaRPr lang="en-US" dirty="0"/>
          </a:p>
          <a:p>
            <a:pPr>
              <a:buFont typeface="Wingdings" pitchFamily="2" charset="2"/>
              <a:buChar char="Ø"/>
            </a:pPr>
            <a:r>
              <a:rPr lang="en-US" dirty="0"/>
              <a:t>Hidden layers:- used activation function [Tangent hyperbolic:- (-1,1)]</a:t>
            </a:r>
          </a:p>
          <a:p>
            <a:pPr>
              <a:buNone/>
            </a:pPr>
            <a:r>
              <a:rPr lang="en-US" dirty="0"/>
              <a:t>    </a:t>
            </a:r>
          </a:p>
          <a:p>
            <a:pPr>
              <a:buFont typeface="Wingdings" pitchFamily="2" charset="2"/>
              <a:buChar char="Ø"/>
            </a:pPr>
            <a:r>
              <a:rPr lang="en-US" dirty="0"/>
              <a:t>Decoding :- used for decode the data from hidden layer to output layers and obtained same data as input layer. Used activation function [Sigmoid + softmax (max value became 1, rest zero)]</a:t>
            </a:r>
            <a:endParaRPr lang="en-IN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ctrTitle"/>
          </p:nvPr>
        </p:nvSpPr>
        <p:spPr>
          <a:xfrm>
            <a:off x="311700" y="0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Autoencoder</a:t>
            </a:r>
            <a:endParaRPr/>
          </a:p>
        </p:txBody>
      </p:sp>
      <p:pic>
        <p:nvPicPr>
          <p:cNvPr id="67" name="Google Shape;6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45000"/>
            <a:ext cx="8697151" cy="404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ctrTitle"/>
          </p:nvPr>
        </p:nvSpPr>
        <p:spPr>
          <a:xfrm>
            <a:off x="311700" y="0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Autoencoder</a:t>
            </a:r>
            <a:endParaRPr/>
          </a:p>
        </p:txBody>
      </p:sp>
      <p:pic>
        <p:nvPicPr>
          <p:cNvPr id="79" name="Google Shape;7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269113"/>
            <a:ext cx="8291400" cy="260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 txBox="1">
            <a:spLocks noGrp="1"/>
          </p:cNvSpPr>
          <p:nvPr>
            <p:ph type="ctrTitle"/>
          </p:nvPr>
        </p:nvSpPr>
        <p:spPr>
          <a:xfrm>
            <a:off x="311700" y="0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Autoencoder</a:t>
            </a:r>
            <a:endParaRPr/>
          </a:p>
        </p:txBody>
      </p:sp>
      <p:pic>
        <p:nvPicPr>
          <p:cNvPr id="85" name="Google Shape;8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6759" y="945001"/>
            <a:ext cx="5654566" cy="229218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/>
          <p:cNvSpPr txBox="1"/>
          <p:nvPr/>
        </p:nvSpPr>
        <p:spPr>
          <a:xfrm>
            <a:off x="1366346" y="3489433"/>
            <a:ext cx="65479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Bias is used to adjust the value of neurons </a:t>
            </a:r>
          </a:p>
          <a:p>
            <a:pPr>
              <a:buFont typeface="Wingdings" pitchFamily="2" charset="2"/>
              <a:buChar char="Ø"/>
            </a:pP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If the value of the i/p and o/p is not same then loss function is calculated and go to back propagation and it will be continuous till loss is not reduced. </a:t>
            </a:r>
            <a:endParaRPr lang="en-IN" sz="16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3"/>
          <p:cNvSpPr txBox="1">
            <a:spLocks noGrp="1"/>
          </p:cNvSpPr>
          <p:nvPr>
            <p:ph type="title"/>
          </p:nvPr>
        </p:nvSpPr>
        <p:spPr>
          <a:xfrm>
            <a:off x="684975" y="149703"/>
            <a:ext cx="7543800" cy="601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b" anchorCtr="0">
            <a:normAutofit/>
          </a:bodyPr>
          <a:lstStyle/>
          <a:p>
            <a:r>
              <a:rPr lang="en-US" dirty="0"/>
              <a:t>Types of AE</a:t>
            </a:r>
            <a:endParaRPr/>
          </a:p>
        </p:txBody>
      </p:sp>
      <p:sp>
        <p:nvSpPr>
          <p:cNvPr id="102" name="Google Shape;102;p23"/>
          <p:cNvSpPr txBox="1">
            <a:spLocks noGrp="1"/>
          </p:cNvSpPr>
          <p:nvPr>
            <p:ph type="body" idx="1"/>
          </p:nvPr>
        </p:nvSpPr>
        <p:spPr>
          <a:xfrm>
            <a:off x="634763" y="838929"/>
            <a:ext cx="7543800" cy="3902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t" anchorCtr="0">
            <a:normAutofit lnSpcReduction="10000"/>
          </a:bodyPr>
          <a:lstStyle/>
          <a:p>
            <a:pPr marL="68580" indent="-68580">
              <a:spcBef>
                <a:spcPts val="0"/>
              </a:spcBef>
              <a:buSzPts val="3000"/>
            </a:pPr>
            <a:r>
              <a:rPr lang="en-US" sz="2300" dirty="0"/>
              <a:t>There are, basically, 7 types of Autoencoders:</a:t>
            </a:r>
            <a:endParaRPr sz="2300"/>
          </a:p>
          <a:p>
            <a:pPr indent="-342900">
              <a:spcBef>
                <a:spcPts val="1050"/>
              </a:spcBef>
              <a:buSzPts val="3000"/>
              <a:buFont typeface="Calibri"/>
              <a:buAutoNum type="arabicPeriod"/>
            </a:pPr>
            <a:r>
              <a:rPr lang="en-US" sz="2300" dirty="0"/>
              <a:t>Stack Autoencoder</a:t>
            </a:r>
            <a:endParaRPr sz="2300"/>
          </a:p>
          <a:p>
            <a:pPr indent="-342900">
              <a:spcBef>
                <a:spcPts val="1050"/>
              </a:spcBef>
              <a:buSzPts val="3000"/>
              <a:buFont typeface="Calibri"/>
              <a:buAutoNum type="arabicPeriod"/>
            </a:pPr>
            <a:r>
              <a:rPr lang="en-US" sz="2300" dirty="0"/>
              <a:t>Denoising Autoencoder</a:t>
            </a:r>
            <a:endParaRPr sz="2300"/>
          </a:p>
          <a:p>
            <a:pPr indent="-342900">
              <a:spcBef>
                <a:spcPts val="1050"/>
              </a:spcBef>
              <a:buSzPts val="3000"/>
              <a:buFont typeface="Calibri"/>
              <a:buAutoNum type="arabicPeriod"/>
            </a:pPr>
            <a:r>
              <a:rPr lang="en-US" sz="2300" dirty="0"/>
              <a:t>Sparse Autoencoder</a:t>
            </a:r>
            <a:endParaRPr sz="2300"/>
          </a:p>
          <a:p>
            <a:pPr indent="-342900">
              <a:spcBef>
                <a:spcPts val="1050"/>
              </a:spcBef>
              <a:buSzPts val="3000"/>
              <a:buFont typeface="Calibri"/>
              <a:buAutoNum type="arabicPeriod"/>
            </a:pPr>
            <a:r>
              <a:rPr lang="en-US" sz="2300" dirty="0">
                <a:solidFill>
                  <a:srgbClr val="FF0000"/>
                </a:solidFill>
              </a:rPr>
              <a:t>Deep Autoencoder</a:t>
            </a:r>
            <a:endParaRPr sz="2300">
              <a:solidFill>
                <a:srgbClr val="FF0000"/>
              </a:solidFill>
            </a:endParaRPr>
          </a:p>
          <a:p>
            <a:pPr indent="-342900">
              <a:spcBef>
                <a:spcPts val="1050"/>
              </a:spcBef>
              <a:buSzPts val="3000"/>
              <a:buFont typeface="Calibri"/>
              <a:buAutoNum type="arabicPeriod"/>
            </a:pPr>
            <a:r>
              <a:rPr lang="en-US" sz="2300" dirty="0"/>
              <a:t>Contractive Autoencoder</a:t>
            </a:r>
            <a:endParaRPr sz="2300"/>
          </a:p>
          <a:p>
            <a:pPr indent="-342900">
              <a:spcBef>
                <a:spcPts val="1050"/>
              </a:spcBef>
              <a:buSzPts val="3000"/>
              <a:buFont typeface="Calibri"/>
              <a:buAutoNum type="arabicPeriod"/>
            </a:pPr>
            <a:r>
              <a:rPr lang="en-US" sz="2300" dirty="0"/>
              <a:t>Undercomplete Autoencoder</a:t>
            </a:r>
            <a:endParaRPr sz="2300"/>
          </a:p>
          <a:p>
            <a:pPr indent="-342900">
              <a:spcBef>
                <a:spcPts val="1050"/>
              </a:spcBef>
              <a:buSzPts val="3000"/>
              <a:buFont typeface="Calibri"/>
              <a:buAutoNum type="arabicPeriod"/>
            </a:pPr>
            <a:r>
              <a:rPr lang="en-US" sz="2300" dirty="0"/>
              <a:t>Convolutional Autoencoder</a:t>
            </a:r>
            <a:endParaRPr sz="2300"/>
          </a:p>
          <a:p>
            <a:pPr indent="-342900">
              <a:spcBef>
                <a:spcPts val="1050"/>
              </a:spcBef>
              <a:buSzPts val="3000"/>
              <a:buFont typeface="Calibri"/>
              <a:buAutoNum type="arabicPeriod"/>
            </a:pPr>
            <a:r>
              <a:rPr lang="en-US" sz="2300" dirty="0">
                <a:solidFill>
                  <a:srgbClr val="FF0000"/>
                </a:solidFill>
              </a:rPr>
              <a:t>Variational Autoencoder</a:t>
            </a:r>
            <a:endParaRPr sz="2300">
              <a:solidFill>
                <a:srgbClr val="FF0000"/>
              </a:solidFill>
            </a:endParaRPr>
          </a:p>
          <a:p>
            <a:pPr marL="68580" indent="0">
              <a:spcBef>
                <a:spcPts val="1050"/>
              </a:spcBef>
              <a:buNone/>
            </a:pPr>
            <a:endParaRPr sz="23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u="sng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Deep Autoencoder</a:t>
            </a:r>
            <a:br>
              <a:rPr lang="en-US" dirty="0">
                <a:solidFill>
                  <a:srgbClr val="FF0000"/>
                </a:solidFill>
              </a:rPr>
            </a:b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-457200" algn="just">
              <a:lnSpc>
                <a:spcPct val="150000"/>
              </a:lnSpc>
              <a:spcBef>
                <a:spcPts val="1400"/>
              </a:spcBef>
              <a:buSzPts val="3000"/>
              <a:buFont typeface="Wingdings" pitchFamily="2" charset="2"/>
              <a:buChar char="Ø"/>
            </a:pPr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Deep Autoencoders consist of two identical deep belief networks, One network for encoding and another for decoding.</a:t>
            </a:r>
          </a:p>
          <a:p>
            <a:pPr lvl="0" indent="-457200" algn="just">
              <a:lnSpc>
                <a:spcPct val="150000"/>
              </a:lnSpc>
              <a:spcBef>
                <a:spcPts val="1400"/>
              </a:spcBef>
              <a:buSzPts val="3000"/>
              <a:buFont typeface="Wingdings" pitchFamily="2" charset="2"/>
              <a:buChar char="Ø"/>
            </a:pPr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Typically deep Autoencoders have 4 to 5 layers for encoding and the next 4 to 5 layers for decoding. </a:t>
            </a:r>
          </a:p>
          <a:p>
            <a:pPr lvl="0" indent="-457200" algn="just">
              <a:lnSpc>
                <a:spcPct val="150000"/>
              </a:lnSpc>
              <a:spcBef>
                <a:spcPts val="1400"/>
              </a:spcBef>
              <a:buSzPts val="3000"/>
              <a:buNone/>
            </a:pPr>
            <a:endParaRPr lang="en-IN" dirty="0"/>
          </a:p>
          <a:p>
            <a:pPr>
              <a:lnSpc>
                <a:spcPct val="150000"/>
              </a:lnSpc>
            </a:pPr>
            <a:endParaRPr lang="en-IN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74050AC-8FB6-C746-E05B-234A06A407DF}"/>
              </a:ext>
            </a:extLst>
          </p:cNvPr>
          <p:cNvSpPr txBox="1"/>
          <p:nvPr/>
        </p:nvSpPr>
        <p:spPr>
          <a:xfrm>
            <a:off x="479685" y="551248"/>
            <a:ext cx="8409482" cy="22068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indent="-457200" algn="just">
              <a:lnSpc>
                <a:spcPct val="150000"/>
              </a:lnSpc>
              <a:spcBef>
                <a:spcPts val="1400"/>
              </a:spcBef>
              <a:buSzPts val="3000"/>
              <a:buFont typeface="Wingdings" pitchFamily="2" charset="2"/>
              <a:buChar char="Ø"/>
            </a:pPr>
            <a:r>
              <a:rPr lang="en-IN" sz="1400" dirty="0">
                <a:latin typeface="Times New Roman" pitchFamily="18" charset="0"/>
                <a:cs typeface="Times New Roman" pitchFamily="18" charset="0"/>
              </a:rPr>
              <a:t>We use unsupervised layer-by-layer pre-training for this model. </a:t>
            </a:r>
          </a:p>
          <a:p>
            <a:pPr lvl="0" indent="-457200" algn="just">
              <a:lnSpc>
                <a:spcPct val="150000"/>
              </a:lnSpc>
              <a:spcBef>
                <a:spcPts val="1400"/>
              </a:spcBef>
              <a:buSzPts val="3000"/>
              <a:buFont typeface="Wingdings" pitchFamily="2" charset="2"/>
              <a:buChar char="Ø"/>
            </a:pPr>
            <a:r>
              <a:rPr lang="en-IN" sz="1400" dirty="0">
                <a:latin typeface="Times New Roman" pitchFamily="18" charset="0"/>
                <a:cs typeface="Times New Roman" pitchFamily="18" charset="0"/>
              </a:rPr>
              <a:t>The layers are </a:t>
            </a:r>
            <a:r>
              <a:rPr lang="en-IN" sz="1400" u="sng" dirty="0">
                <a:latin typeface="Times New Roman" pitchFamily="18" charset="0"/>
                <a:cs typeface="Times New Roman" pitchFamily="18" charset="0"/>
              </a:rPr>
              <a:t>Restricted Boltzmann Machines </a:t>
            </a:r>
            <a:r>
              <a:rPr lang="en-IN" sz="1400" dirty="0">
                <a:latin typeface="Times New Roman" pitchFamily="18" charset="0"/>
                <a:cs typeface="Times New Roman" pitchFamily="18" charset="0"/>
              </a:rPr>
              <a:t>which are the building blocks of deep-belief networks.</a:t>
            </a:r>
          </a:p>
          <a:p>
            <a:pPr indent="-457200" algn="just">
              <a:lnSpc>
                <a:spcPct val="150000"/>
              </a:lnSpc>
              <a:spcBef>
                <a:spcPts val="1400"/>
              </a:spcBef>
              <a:buSzPts val="3000"/>
              <a:buFont typeface="Wingdings" pitchFamily="2" charset="2"/>
              <a:buChar char="Ø"/>
            </a:pPr>
            <a:r>
              <a:rPr lang="en-IN" sz="1400" dirty="0">
                <a:latin typeface="Times New Roman" pitchFamily="18" charset="0"/>
                <a:cs typeface="Times New Roman" pitchFamily="18" charset="0"/>
              </a:rPr>
              <a:t>Deep Autoencoders are useful in topic modelling, or statistical modelling of abstract topics distributed across a collection of documents. They are also capable of compressing images into 30 number vectors.</a:t>
            </a:r>
          </a:p>
          <a:p>
            <a:pPr lvl="0" indent="-457200" algn="just">
              <a:lnSpc>
                <a:spcPct val="150000"/>
              </a:lnSpc>
              <a:spcBef>
                <a:spcPts val="1400"/>
              </a:spcBef>
              <a:buSzPts val="3000"/>
              <a:buNone/>
            </a:pPr>
            <a:r>
              <a:rPr lang="en-IN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19605300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2779C50C2E4854291B7A94C30DEF7BF" ma:contentTypeVersion="4" ma:contentTypeDescription="Create a new document." ma:contentTypeScope="" ma:versionID="40507de9166174e77271528d11691504">
  <xsd:schema xmlns:xsd="http://www.w3.org/2001/XMLSchema" xmlns:xs="http://www.w3.org/2001/XMLSchema" xmlns:p="http://schemas.microsoft.com/office/2006/metadata/properties" xmlns:ns2="7a86da0c-1911-4a0f-af60-b8ba93fb4900" targetNamespace="http://schemas.microsoft.com/office/2006/metadata/properties" ma:root="true" ma:fieldsID="30c9105f0fe14ea741b6eabf5a39a9b8" ns2:_="">
    <xsd:import namespace="7a86da0c-1911-4a0f-af60-b8ba93fb490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a86da0c-1911-4a0f-af60-b8ba93fb490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8AF3C52A-5270-44CB-A4BD-2981714B58C8}"/>
</file>

<file path=customXml/itemProps2.xml><?xml version="1.0" encoding="utf-8"?>
<ds:datastoreItem xmlns:ds="http://schemas.openxmlformats.org/officeDocument/2006/customXml" ds:itemID="{925A60B7-6898-42B0-B2CA-0F272E25B9F4}"/>
</file>

<file path=customXml/itemProps3.xml><?xml version="1.0" encoding="utf-8"?>
<ds:datastoreItem xmlns:ds="http://schemas.openxmlformats.org/officeDocument/2006/customXml" ds:itemID="{639B40A6-8B47-40BA-A59C-EC7C8CF71D18}"/>
</file>

<file path=docProps/app.xml><?xml version="1.0" encoding="utf-8"?>
<Properties xmlns="http://schemas.openxmlformats.org/officeDocument/2006/extended-properties" xmlns:vt="http://schemas.openxmlformats.org/officeDocument/2006/docPropsVTypes">
  <TotalTime>126</TotalTime>
  <Words>556</Words>
  <Application>Microsoft Office PowerPoint</Application>
  <PresentationFormat>On-screen Show (16:9)</PresentationFormat>
  <Paragraphs>56</Paragraphs>
  <Slides>21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Calibri</vt:lpstr>
      <vt:lpstr>Times New Roman</vt:lpstr>
      <vt:lpstr>Wingdings</vt:lpstr>
      <vt:lpstr>Simple Light</vt:lpstr>
      <vt:lpstr>Autoencoder</vt:lpstr>
      <vt:lpstr>Autoencoder</vt:lpstr>
      <vt:lpstr>Cont…</vt:lpstr>
      <vt:lpstr>Autoencoder</vt:lpstr>
      <vt:lpstr>Autoencoder</vt:lpstr>
      <vt:lpstr>Autoencoder</vt:lpstr>
      <vt:lpstr>Types of AE</vt:lpstr>
      <vt:lpstr>Deep Autoencoder </vt:lpstr>
      <vt:lpstr>PowerPoint Presentation</vt:lpstr>
      <vt:lpstr> Deep Autoencoder</vt:lpstr>
      <vt:lpstr>Varational autoencoder</vt:lpstr>
      <vt:lpstr>Advantages of VAEs</vt:lpstr>
      <vt:lpstr>Theory of varational autoencoder</vt:lpstr>
      <vt:lpstr>Mathematics involved in VAEs </vt:lpstr>
      <vt:lpstr> Variational Autoencoder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AE Applications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Autoencoder</dc:title>
  <cp:lastModifiedBy>Ajay Sharma</cp:lastModifiedBy>
  <cp:revision>14</cp:revision>
  <dcterms:modified xsi:type="dcterms:W3CDTF">2023-04-17T05:59:46Z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0x01010062779C50C2E4854291B7A94C30DEF7BF</vt:lpwstr>
  </property>
</Properties>
</file>